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301" r:id="rId4"/>
    <p:sldId id="258" r:id="rId5"/>
    <p:sldId id="961" r:id="rId6"/>
    <p:sldId id="960" r:id="rId7"/>
    <p:sldId id="962" r:id="rId8"/>
    <p:sldId id="963" r:id="rId9"/>
    <p:sldId id="964" r:id="rId10"/>
    <p:sldId id="965" r:id="rId11"/>
    <p:sldId id="966" r:id="rId12"/>
    <p:sldId id="967" r:id="rId13"/>
    <p:sldId id="968" r:id="rId14"/>
    <p:sldId id="969" r:id="rId15"/>
    <p:sldId id="970" r:id="rId16"/>
    <p:sldId id="971" r:id="rId17"/>
    <p:sldId id="972" r:id="rId18"/>
    <p:sldId id="973" r:id="rId19"/>
    <p:sldId id="974" r:id="rId20"/>
    <p:sldId id="975" r:id="rId21"/>
    <p:sldId id="976" r:id="rId22"/>
    <p:sldId id="977" r:id="rId23"/>
    <p:sldId id="978" r:id="rId24"/>
    <p:sldId id="980" r:id="rId25"/>
    <p:sldId id="979" r:id="rId26"/>
    <p:sldId id="981" r:id="rId27"/>
    <p:sldId id="982" r:id="rId28"/>
    <p:sldId id="983" r:id="rId29"/>
    <p:sldId id="984" r:id="rId30"/>
    <p:sldId id="985" r:id="rId31"/>
    <p:sldId id="992" r:id="rId32"/>
    <p:sldId id="986" r:id="rId33"/>
    <p:sldId id="987" r:id="rId34"/>
    <p:sldId id="988" r:id="rId35"/>
    <p:sldId id="989" r:id="rId36"/>
    <p:sldId id="990" r:id="rId37"/>
    <p:sldId id="289" r:id="rId38"/>
    <p:sldId id="296" r:id="rId39"/>
    <p:sldId id="297" r:id="rId40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74" autoAdjust="0"/>
    <p:restoredTop sz="96283" autoAdjust="0"/>
  </p:normalViewPr>
  <p:slideViewPr>
    <p:cSldViewPr>
      <p:cViewPr varScale="1">
        <p:scale>
          <a:sx n="108" d="100"/>
          <a:sy n="108" d="100"/>
        </p:scale>
        <p:origin x="2256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56F9EB-A7F5-4F56-B9BB-EEEBA7A00429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D2B64-5C83-4321-B1ED-8EDEB196C9A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69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s-ES" altLang="es-ES">
                <a:ea typeface="ＭＳ Ｐゴシック" panose="020B0600070205080204" pitchFamily="34" charset="-128"/>
              </a:rPr>
              <a:t>Un arreglo es un conjunto de variables del mismo tipo, que son agrupadas bajo un único </a:t>
            </a:r>
          </a:p>
          <a:p>
            <a:r>
              <a:rPr lang="es-ES" altLang="es-ES">
                <a:ea typeface="ＭＳ Ｐゴシック" panose="020B0600070205080204" pitchFamily="34" charset="-128"/>
              </a:rPr>
              <a:t>identificador. Cada una de las variables o elementos del arreglo se referencia mediante </a:t>
            </a:r>
          </a:p>
          <a:p>
            <a:r>
              <a:rPr lang="es-ES" altLang="es-ES">
                <a:ea typeface="ＭＳ Ｐゴシック" panose="020B0600070205080204" pitchFamily="34" charset="-128"/>
              </a:rPr>
              <a:t>un índice que representa la posición del mismo dentro del arreglo. </a:t>
            </a:r>
          </a:p>
          <a:p>
            <a:r>
              <a:rPr lang="es-ES" altLang="es-ES">
                <a:ea typeface="ＭＳ Ｐゴシック" panose="020B0600070205080204" pitchFamily="34" charset="-128"/>
              </a:rPr>
              <a:t>Un arreglo se utiliza para procesar variables dentro de una observación del paso de </a:t>
            </a:r>
          </a:p>
          <a:p>
            <a:r>
              <a:rPr lang="es-ES" altLang="es-ES">
                <a:ea typeface="ＭＳ Ｐゴシック" panose="020B0600070205080204" pitchFamily="34" charset="-128"/>
              </a:rPr>
              <a:t>datos. Se usan para realizar cálculos o comparaciones repetitivos sobre variables que se </a:t>
            </a:r>
          </a:p>
          <a:p>
            <a:r>
              <a:rPr lang="es-ES" altLang="es-ES">
                <a:ea typeface="ＭＳ Ｐゴシック" panose="020B0600070205080204" pitchFamily="34" charset="-128"/>
              </a:rPr>
              <a:t>procesaran o manipularan de forma similar</a:t>
            </a:r>
          </a:p>
        </p:txBody>
      </p:sp>
      <p:sp>
        <p:nvSpPr>
          <p:cNvPr id="3686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9F98940-578B-4DDB-BDC5-AA51AF85AEE2}" type="slidenum">
              <a:rPr lang="es-ES" altLang="es-ES"/>
              <a:pPr>
                <a:spcBef>
                  <a:spcPct val="0"/>
                </a:spcBef>
              </a:pPr>
              <a:t>38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577725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k object 16"/>
          <p:cNvSpPr/>
          <p:nvPr userDrawn="1"/>
        </p:nvSpPr>
        <p:spPr>
          <a:xfrm>
            <a:off x="8778240" y="5486402"/>
            <a:ext cx="3276601" cy="1371598"/>
          </a:xfrm>
          <a:prstGeom prst="rect">
            <a:avLst/>
          </a:prstGeom>
          <a:blipFill>
            <a:blip r:embed="rId2" cstate="print"/>
            <a:srcRect/>
            <a:stretch>
              <a:fillRect l="-260465" t="-400001" r="-267" b="-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bk object 16"/>
          <p:cNvSpPr/>
          <p:nvPr/>
        </p:nvSpPr>
        <p:spPr>
          <a:xfrm>
            <a:off x="1" y="0"/>
            <a:ext cx="3581400" cy="5867400"/>
          </a:xfrm>
          <a:prstGeom prst="rect">
            <a:avLst/>
          </a:prstGeom>
          <a:blipFill>
            <a:blip r:embed="rId2" cstate="print"/>
            <a:srcRect/>
            <a:stretch>
              <a:fillRect l="2" t="1" r="-230035" b="-1688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72564" y="516077"/>
            <a:ext cx="8246871" cy="3917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1F386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33341" y="2728671"/>
            <a:ext cx="2925317" cy="369332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62070" y="1600587"/>
            <a:ext cx="4739259" cy="1386129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3429000" cy="6857998"/>
          </a:xfrm>
          <a:prstGeom prst="rect">
            <a:avLst/>
          </a:prstGeom>
          <a:blipFill>
            <a:blip r:embed="rId2" cstate="print"/>
            <a:srcRect/>
            <a:stretch>
              <a:fillRect r="-149956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0" y="2743200"/>
            <a:ext cx="4967859" cy="1005129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Diapositiva de título">
    <p:bg>
      <p:bgPr>
        <a:solidFill>
          <a:srgbClr val="EFA8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 userDrawn="1"/>
        </p:nvSpPr>
        <p:spPr>
          <a:xfrm>
            <a:off x="11918951" y="500063"/>
            <a:ext cx="289983" cy="4746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ES" sz="18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5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9734" y="306389"/>
            <a:ext cx="596900" cy="66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7820" y="1848218"/>
            <a:ext cx="10363200" cy="345317"/>
          </a:xfrm>
        </p:spPr>
        <p:txBody>
          <a:bodyPr/>
          <a:lstStyle>
            <a:lvl1pPr>
              <a:defRPr sz="2800" cap="all">
                <a:solidFill>
                  <a:srgbClr val="272727"/>
                </a:solidFill>
              </a:defRPr>
            </a:lvl1pPr>
          </a:lstStyle>
          <a:p>
            <a:r>
              <a:rPr lang="es-ES_tradnl"/>
              <a:t>Clic para editar título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57820" y="2193536"/>
            <a:ext cx="8534400" cy="359763"/>
          </a:xfrm>
        </p:spPr>
        <p:txBody>
          <a:bodyPr anchor="ctr">
            <a:noAutofit/>
          </a:bodyPr>
          <a:lstStyle>
            <a:lvl1pPr marL="0" indent="0" algn="l">
              <a:buNone/>
              <a:defRPr>
                <a:solidFill>
                  <a:srgbClr val="27272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dirty="0"/>
              <a:t>Haga clic para modificar el estilo de subtítulo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2833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90237"/>
            <a:ext cx="3581400" cy="3719764"/>
          </a:xfrm>
          <a:prstGeom prst="rect">
            <a:avLst/>
          </a:prstGeom>
          <a:blipFill>
            <a:blip r:embed="rId8" cstate="print"/>
            <a:srcRect/>
            <a:stretch>
              <a:fillRect r="-224995" b="-40700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923544" y="6509004"/>
            <a:ext cx="1945894" cy="2072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63600" y="1184910"/>
            <a:ext cx="10464800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  <p:sp>
        <p:nvSpPr>
          <p:cNvPr id="9" name="bk object 16"/>
          <p:cNvSpPr/>
          <p:nvPr userDrawn="1"/>
        </p:nvSpPr>
        <p:spPr>
          <a:xfrm>
            <a:off x="8503920" y="87654"/>
            <a:ext cx="3352800" cy="1066800"/>
          </a:xfrm>
          <a:prstGeom prst="rect">
            <a:avLst/>
          </a:prstGeom>
          <a:blipFill>
            <a:blip r:embed="rId8" cstate="print"/>
            <a:srcRect/>
            <a:stretch>
              <a:fillRect l="-254545" t="-21430" r="7393" b="-369169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 sz="2400"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276600" cy="6857998"/>
          </a:xfrm>
          <a:prstGeom prst="rect">
            <a:avLst/>
          </a:prstGeom>
          <a:blipFill>
            <a:blip r:embed="rId2" cstate="print"/>
            <a:srcRect/>
            <a:stretch>
              <a:fillRect r="-16160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38600" y="2133600"/>
            <a:ext cx="4366265" cy="1513876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 marR="5080" algn="ctr">
              <a:lnSpc>
                <a:spcPts val="10370"/>
              </a:lnSpc>
              <a:spcBef>
                <a:spcPts val="1405"/>
              </a:spcBef>
            </a:pPr>
            <a:r>
              <a:rPr sz="9600" dirty="0">
                <a:solidFill>
                  <a:srgbClr val="001F5F"/>
                </a:solidFill>
              </a:rPr>
              <a:t>INICIO</a:t>
            </a:r>
          </a:p>
        </p:txBody>
      </p:sp>
      <p:sp>
        <p:nvSpPr>
          <p:cNvPr id="5" name="object 2"/>
          <p:cNvSpPr/>
          <p:nvPr/>
        </p:nvSpPr>
        <p:spPr>
          <a:xfrm>
            <a:off x="0" y="5181600"/>
            <a:ext cx="8571618" cy="1676398"/>
          </a:xfrm>
          <a:prstGeom prst="rect">
            <a:avLst/>
          </a:prstGeom>
          <a:blipFill>
            <a:blip r:embed="rId2" cstate="print"/>
            <a:srcRect/>
            <a:stretch>
              <a:fillRect t="-309091" b="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0284796-061C-FDE0-73EC-F3368637D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0600"/>
            <a:ext cx="11564246" cy="3962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CF2E6E9-5191-3C1E-7A25-66C0537722D9}"/>
              </a:ext>
            </a:extLst>
          </p:cNvPr>
          <p:cNvSpPr txBox="1"/>
          <p:nvPr/>
        </p:nvSpPr>
        <p:spPr>
          <a:xfrm>
            <a:off x="221202" y="2429470"/>
            <a:ext cx="693198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el icono</a:t>
            </a:r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4CCE1D7-E5C9-E27F-2223-8142AE60FF80}"/>
              </a:ext>
            </a:extLst>
          </p:cNvPr>
          <p:cNvSpPr txBox="1"/>
          <p:nvPr/>
        </p:nvSpPr>
        <p:spPr>
          <a:xfrm>
            <a:off x="6629400" y="3669268"/>
            <a:ext cx="2514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la primera opción</a:t>
            </a:r>
            <a:endParaRPr lang="es-PE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46E3DCC-AE86-2D61-EF64-A5F642F02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5100637"/>
            <a:ext cx="11564246" cy="13763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15BE4C5-E511-DED4-10ED-4D3BF6DFA3A3}"/>
              </a:ext>
            </a:extLst>
          </p:cNvPr>
          <p:cNvSpPr txBox="1"/>
          <p:nvPr/>
        </p:nvSpPr>
        <p:spPr>
          <a:xfrm>
            <a:off x="8791852" y="6412468"/>
            <a:ext cx="279054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Clase Conexion, importado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401405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5F3EDAD-50BA-F616-D465-FDB8B36D8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83695"/>
            <a:ext cx="11811000" cy="4800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F0DD055-E575-F2DD-6AD8-82ACA64B97BE}"/>
              </a:ext>
            </a:extLst>
          </p:cNvPr>
          <p:cNvSpPr txBox="1"/>
          <p:nvPr/>
        </p:nvSpPr>
        <p:spPr>
          <a:xfrm>
            <a:off x="1447800" y="5257800"/>
            <a:ext cx="960120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Se llama al método: ObtenerConexion(), de la clase Conexión, para obtener una conexión a la base de datos.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Dicho método establece y devuelve una conexión válida a la base de datos, que se almacena en la variable: cn (objeto Connection).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Esta variable: cn, será utilizada para ejecutar consultas y realizar operaciones en la base de datos.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420353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B850ACF-2C79-2DF5-78E6-F1CEAF0C0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90600"/>
            <a:ext cx="10391775" cy="3981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5002DB4-B398-2E0E-5B8B-A42AD03F06EA}"/>
              </a:ext>
            </a:extLst>
          </p:cNvPr>
          <p:cNvSpPr txBox="1"/>
          <p:nvPr/>
        </p:nvSpPr>
        <p:spPr>
          <a:xfrm>
            <a:off x="497427" y="2658070"/>
            <a:ext cx="693198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el icono</a:t>
            </a:r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92883ED-BB5A-E0AE-15B6-057539C7E6D2}"/>
              </a:ext>
            </a:extLst>
          </p:cNvPr>
          <p:cNvSpPr txBox="1"/>
          <p:nvPr/>
        </p:nvSpPr>
        <p:spPr>
          <a:xfrm>
            <a:off x="1371600" y="4126468"/>
            <a:ext cx="2514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la primera opción</a:t>
            </a:r>
            <a:endParaRPr lang="es-PE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0B0E12C-B55C-2B9A-DA74-5F2010C05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500" y="5099672"/>
            <a:ext cx="9823974" cy="16059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8520FAF-85E1-2C16-01B7-CAD5FF751FAE}"/>
              </a:ext>
            </a:extLst>
          </p:cNvPr>
          <p:cNvSpPr txBox="1"/>
          <p:nvPr/>
        </p:nvSpPr>
        <p:spPr>
          <a:xfrm>
            <a:off x="6096000" y="6336268"/>
            <a:ext cx="29718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Clase Connection, importado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517331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43A27C5-D5D5-B67B-4E1A-A52F97D7D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95400"/>
            <a:ext cx="11811000" cy="4876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546E086-18A2-EB75-924D-A733E2EE0701}"/>
              </a:ext>
            </a:extLst>
          </p:cNvPr>
          <p:cNvSpPr txBox="1"/>
          <p:nvPr/>
        </p:nvSpPr>
        <p:spPr>
          <a:xfrm>
            <a:off x="1524000" y="5754469"/>
            <a:ext cx="89154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s-ES" dirty="0"/>
              <a:t>Se declara una variable: sp_codigoautogenerado, que representará una instrucción preparada para llamar a un procedimiento almacenado que se encuentra en la base de datos.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70863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90F0613-D602-6FAF-8D89-EDA3251A7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990600"/>
            <a:ext cx="9601200" cy="42998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EFF2BD1-BC8F-08C7-9E7C-DDB7C44B6656}"/>
              </a:ext>
            </a:extLst>
          </p:cNvPr>
          <p:cNvSpPr txBox="1"/>
          <p:nvPr/>
        </p:nvSpPr>
        <p:spPr>
          <a:xfrm>
            <a:off x="990600" y="3115270"/>
            <a:ext cx="693198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el icono</a:t>
            </a:r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855BE49-792B-AFD5-1FF7-1B67F6C2AF0C}"/>
              </a:ext>
            </a:extLst>
          </p:cNvPr>
          <p:cNvSpPr txBox="1"/>
          <p:nvPr/>
        </p:nvSpPr>
        <p:spPr>
          <a:xfrm>
            <a:off x="1905000" y="4495800"/>
            <a:ext cx="2514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la primera opción</a:t>
            </a:r>
            <a:endParaRPr lang="es-PE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0F99101-7D1E-3E44-ADE9-B1D88661D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5410200"/>
            <a:ext cx="6858001" cy="13469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66611AF-65E3-DCE5-7DB0-7AB61226767D}"/>
              </a:ext>
            </a:extLst>
          </p:cNvPr>
          <p:cNvSpPr txBox="1"/>
          <p:nvPr/>
        </p:nvSpPr>
        <p:spPr>
          <a:xfrm>
            <a:off x="6781800" y="6260068"/>
            <a:ext cx="35814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Clase CallableStatement, importado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523127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A00997E-D641-695C-3966-33756FD66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990600"/>
            <a:ext cx="8534400" cy="4787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ED01B84-168B-5A8B-FA23-76E5A7524A36}"/>
              </a:ext>
            </a:extLst>
          </p:cNvPr>
          <p:cNvSpPr txBox="1"/>
          <p:nvPr/>
        </p:nvSpPr>
        <p:spPr>
          <a:xfrm>
            <a:off x="1790700" y="5858470"/>
            <a:ext cx="83058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s-ES" dirty="0"/>
              <a:t>Se declaran variables similares para representar otras instrucciones preparadas, para diferentes procedimientos almacenados que se encuentran en la base de datos, al igual que: sp_codigoautogenerado, se inicializan con null.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032140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C720147-DFBE-1D4C-2E64-3B867B6B6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58" y="990600"/>
            <a:ext cx="9533542" cy="571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4F4E7BF-8A23-467F-AE9E-B3DCCB09869C}"/>
              </a:ext>
            </a:extLst>
          </p:cNvPr>
          <p:cNvSpPr txBox="1"/>
          <p:nvPr/>
        </p:nvSpPr>
        <p:spPr>
          <a:xfrm>
            <a:off x="4876800" y="6096000"/>
            <a:ext cx="67818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s-ES" dirty="0"/>
              <a:t> Se declara una variable: rs, de tipo clase: ResultSet, que representará el conjunto de resultados de una consulta a la base de datos.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07554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E017DBD-B7AE-CF94-FF96-287E55BC0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4275"/>
            <a:ext cx="8610600" cy="56398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C1ECB5B-2554-25AB-5674-9C52E8052019}"/>
              </a:ext>
            </a:extLst>
          </p:cNvPr>
          <p:cNvSpPr txBox="1"/>
          <p:nvPr/>
        </p:nvSpPr>
        <p:spPr>
          <a:xfrm>
            <a:off x="228600" y="3810000"/>
            <a:ext cx="693198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el icono</a:t>
            </a:r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CE2E7F4-FF09-DB0C-3F6A-EF6E3F243BF8}"/>
              </a:ext>
            </a:extLst>
          </p:cNvPr>
          <p:cNvSpPr txBox="1"/>
          <p:nvPr/>
        </p:nvSpPr>
        <p:spPr>
          <a:xfrm>
            <a:off x="1066800" y="5193268"/>
            <a:ext cx="2514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la primera opción</a:t>
            </a:r>
            <a:endParaRPr lang="es-PE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6E2ED19-0CC0-AFC5-4926-AE3C226AF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5317795"/>
            <a:ext cx="6291263" cy="14640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3D0EBAA-A9D1-DF2C-8D85-E8A1DB2309AA}"/>
              </a:ext>
            </a:extLst>
          </p:cNvPr>
          <p:cNvSpPr txBox="1"/>
          <p:nvPr/>
        </p:nvSpPr>
        <p:spPr>
          <a:xfrm>
            <a:off x="3505200" y="6412468"/>
            <a:ext cx="2743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Clase ResultSet, importado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775011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7286C06-8EE2-0D0D-9F82-5974FB324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" y="76200"/>
            <a:ext cx="8839201" cy="59325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75ED98D-D9D4-05F8-5823-30A07A142C5C}"/>
              </a:ext>
            </a:extLst>
          </p:cNvPr>
          <p:cNvSpPr txBox="1"/>
          <p:nvPr/>
        </p:nvSpPr>
        <p:spPr>
          <a:xfrm>
            <a:off x="5181600" y="5304472"/>
            <a:ext cx="670560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Se declara una variable: data de tipo clase: ResultSetMetaData, que representa los metadatos de un conjunto de resultados.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Los metadatos incluyen información sobre la estructura y los tipos de datos de las columnas en los resultados.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Al igual que las otras variables, se inicializa con null.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688451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CE1DB49-1754-FF63-DF0E-81649F836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29" y="152400"/>
            <a:ext cx="8808571" cy="6553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034F8FB-D47F-ACBE-0A07-B0E4DFED5B25}"/>
              </a:ext>
            </a:extLst>
          </p:cNvPr>
          <p:cNvSpPr txBox="1"/>
          <p:nvPr/>
        </p:nvSpPr>
        <p:spPr>
          <a:xfrm>
            <a:off x="152400" y="4572000"/>
            <a:ext cx="693198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el icono</a:t>
            </a:r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AE0F718-32A0-5C49-3786-27166DCFF810}"/>
              </a:ext>
            </a:extLst>
          </p:cNvPr>
          <p:cNvSpPr txBox="1"/>
          <p:nvPr/>
        </p:nvSpPr>
        <p:spPr>
          <a:xfrm>
            <a:off x="838200" y="5955268"/>
            <a:ext cx="2514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la primera opción</a:t>
            </a:r>
            <a:endParaRPr lang="es-PE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664617B-954E-A94C-4F0F-2C5F51228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476" y="5196673"/>
            <a:ext cx="5647124" cy="15089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DAA3F09-8AD8-7FA2-1A39-5AF1E4B2B264}"/>
              </a:ext>
            </a:extLst>
          </p:cNvPr>
          <p:cNvSpPr txBox="1"/>
          <p:nvPr/>
        </p:nvSpPr>
        <p:spPr>
          <a:xfrm>
            <a:off x="3124200" y="6412468"/>
            <a:ext cx="37338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Clase ResultSetMetaData, importado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328954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3581400" cy="6857998"/>
          </a:xfrm>
          <a:prstGeom prst="rect">
            <a:avLst/>
          </a:prstGeom>
          <a:blipFill>
            <a:blip r:embed="rId2" cstate="print"/>
            <a:srcRect/>
            <a:stretch>
              <a:fillRect l="2" r="-230035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"/>
          <p:cNvSpPr/>
          <p:nvPr/>
        </p:nvSpPr>
        <p:spPr>
          <a:xfrm>
            <a:off x="8628888" y="5593079"/>
            <a:ext cx="3124200" cy="990600"/>
          </a:xfrm>
          <a:prstGeom prst="rect">
            <a:avLst/>
          </a:prstGeom>
          <a:blipFill>
            <a:blip r:embed="rId2" cstate="print"/>
            <a:srcRect/>
            <a:stretch>
              <a:fillRect l="-280486" t="-569230" r="2158" b="-23078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57D835B4-E061-4660-A102-8D4DA17AD61E}"/>
              </a:ext>
            </a:extLst>
          </p:cNvPr>
          <p:cNvSpPr txBox="1">
            <a:spLocks/>
          </p:cNvSpPr>
          <p:nvPr/>
        </p:nvSpPr>
        <p:spPr>
          <a:xfrm>
            <a:off x="252166" y="233472"/>
            <a:ext cx="10034833" cy="5486400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s-PE" b="1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r>
              <a:rPr lang="es-PE" b="1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EXPOSITOR:</a:t>
            </a:r>
            <a:br>
              <a:rPr lang="es-PE" b="1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</a:br>
            <a:br>
              <a:rPr lang="es-PE" b="1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</a:br>
            <a:br>
              <a:rPr lang="es-PE" b="1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</a:br>
            <a:r>
              <a:rPr lang="es-PE" b="1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CONSULTOR : DANIEL FERNANDO LOZA SANTA CRUZ</a:t>
            </a:r>
          </a:p>
          <a:p>
            <a:endParaRPr lang="es-PE" b="1" dirty="0">
              <a:solidFill>
                <a:schemeClr val="tx1"/>
              </a:solidFill>
              <a:latin typeface="Roboto" pitchFamily="2" charset="0"/>
            </a:endParaRPr>
          </a:p>
          <a:p>
            <a:r>
              <a:rPr lang="es-PE" b="1" u="sng" dirty="0">
                <a:solidFill>
                  <a:schemeClr val="tx1"/>
                </a:solidFill>
                <a:latin typeface="Roboto" pitchFamily="2" charset="0"/>
              </a:rPr>
              <a:t>Correos</a:t>
            </a:r>
            <a:r>
              <a:rPr lang="es-PE" b="1" dirty="0">
                <a:solidFill>
                  <a:schemeClr val="tx1"/>
                </a:solidFill>
                <a:latin typeface="Roboto" pitchFamily="2" charset="0"/>
              </a:rPr>
              <a:t>: </a:t>
            </a: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endParaRPr lang="es-PE" b="1" dirty="0">
              <a:solidFill>
                <a:schemeClr val="tx1"/>
              </a:solidFill>
              <a:latin typeface="Roboto" pitchFamily="2" charset="0"/>
            </a:endParaRP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r>
              <a:rPr lang="es-ES" b="1" cap="none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dlozas2016@gmail.com</a:t>
            </a: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endParaRPr lang="es-ES" b="1" cap="none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r>
              <a:rPr lang="es-ES" b="1" cap="none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dlozas2011@hotmail.com</a:t>
            </a: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endParaRPr lang="es-ES" b="1" cap="none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r>
              <a:rPr lang="es-ES" b="1" cap="none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lozadaniel2020@gmail.com</a:t>
            </a: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endParaRPr lang="es-ES" b="1" cap="none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r>
              <a:rPr lang="es-ES" b="1" cap="none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Canal de YouTube:</a:t>
            </a: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endParaRPr lang="es-ES" b="1" cap="none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marL="685800" indent="-685800">
              <a:buFont typeface="Wingdings" panose="05000000000000000000" pitchFamily="2" charset="2"/>
              <a:buChar char="ü"/>
              <a:tabLst>
                <a:tab pos="1160463" algn="l"/>
              </a:tabLst>
            </a:pPr>
            <a:r>
              <a:rPr lang="es-ES" sz="4200" b="1" cap="none" dirty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https://www.youtube.com/@daniellozasantacruz</a:t>
            </a:r>
            <a:endParaRPr lang="es-ES" b="1" cap="none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0DBD94C0-0474-4554-BC32-F0EDE3BDA0B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923" y="301816"/>
            <a:ext cx="1527911" cy="21970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9CE5FAF-B312-0390-AD31-B5CEF5083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012794"/>
            <a:ext cx="8310386" cy="571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4492052-EE14-5D98-1D5E-A9FD6C468E0A}"/>
              </a:ext>
            </a:extLst>
          </p:cNvPr>
          <p:cNvSpPr txBox="1"/>
          <p:nvPr/>
        </p:nvSpPr>
        <p:spPr>
          <a:xfrm>
            <a:off x="6705600" y="4724400"/>
            <a:ext cx="5334000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Se define el método: Cerrar_Conexion(), que se utilizará para cerrar la conexión a la base de datos cuando sea necesario.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Es un método público y no devuelve ningún valor (void).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Su objetivo es cerrar la conexión, utilizando el método: CerrarConexion(), de la clase Conexion.</a:t>
            </a:r>
            <a:endParaRPr lang="es-PE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64647920-9F1B-4193-015B-25C0F8B205E2}"/>
              </a:ext>
            </a:extLst>
          </p:cNvPr>
          <p:cNvSpPr/>
          <p:nvPr/>
        </p:nvSpPr>
        <p:spPr>
          <a:xfrm>
            <a:off x="1371600" y="162757"/>
            <a:ext cx="65846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METODOS DE LA CLASE PROCESO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1437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5DDDAF0-40BB-EDB2-6230-B662556B4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90600"/>
            <a:ext cx="11887200" cy="563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23E9120-9DAE-170B-691C-1C31B0E3AA8F}"/>
              </a:ext>
            </a:extLst>
          </p:cNvPr>
          <p:cNvSpPr txBox="1"/>
          <p:nvPr/>
        </p:nvSpPr>
        <p:spPr>
          <a:xfrm>
            <a:off x="5791200" y="4556200"/>
            <a:ext cx="5105400" cy="20621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dirty="0"/>
              <a:t>Este método se utiliza para obtener un código autoincrementado para una boleta, en la base de datos.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dirty="0"/>
              <a:t>Recibe como parámetro una conexión a la base de datos y devuelve el código autoincrementado como una cadena de texto.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dirty="0"/>
              <a:t>Está llamando al procedimiento almacenado: usp_codigo_autogenerado_boleta, que se encuentra en la base de datos</a:t>
            </a:r>
            <a:endParaRPr lang="es-PE" sz="1600" dirty="0"/>
          </a:p>
        </p:txBody>
      </p:sp>
    </p:spTree>
    <p:extLst>
      <p:ext uri="{BB962C8B-B14F-4D97-AF65-F5344CB8AC3E}">
        <p14:creationId xmlns:p14="http://schemas.microsoft.com/office/powerpoint/2010/main" val="4268440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0EBABB6-7ADE-98BC-D7CF-517EA66E3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0600"/>
            <a:ext cx="11658600" cy="3429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7FDC96A-6DFE-B399-7323-5297BF152981}"/>
              </a:ext>
            </a:extLst>
          </p:cNvPr>
          <p:cNvSpPr txBox="1"/>
          <p:nvPr/>
        </p:nvSpPr>
        <p:spPr>
          <a:xfrm>
            <a:off x="228600" y="2514600"/>
            <a:ext cx="693198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el icono</a:t>
            </a:r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08ED516-18B8-0606-EC38-BC187E49F6EA}"/>
              </a:ext>
            </a:extLst>
          </p:cNvPr>
          <p:cNvSpPr txBox="1"/>
          <p:nvPr/>
        </p:nvSpPr>
        <p:spPr>
          <a:xfrm>
            <a:off x="609600" y="3810000"/>
            <a:ext cx="2514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la primera opción</a:t>
            </a:r>
            <a:endParaRPr lang="es-PE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E0150DA-678F-C12B-2128-A27CB235A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659" y="4551402"/>
            <a:ext cx="7278141" cy="22303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63B2FE5-0D2D-B424-26B6-D9FF4F0F2FC1}"/>
              </a:ext>
            </a:extLst>
          </p:cNvPr>
          <p:cNvSpPr txBox="1"/>
          <p:nvPr/>
        </p:nvSpPr>
        <p:spPr>
          <a:xfrm>
            <a:off x="533400" y="6412468"/>
            <a:ext cx="25908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Se importa la clase: Types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954181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676DC9F-F54D-74AF-91A2-1F76DA9AD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05" y="990600"/>
            <a:ext cx="11783298" cy="5334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8C18A72-D739-9170-E4A1-FBE993C5E459}"/>
              </a:ext>
            </a:extLst>
          </p:cNvPr>
          <p:cNvSpPr txBox="1"/>
          <p:nvPr/>
        </p:nvSpPr>
        <p:spPr>
          <a:xfrm>
            <a:off x="147221" y="3733800"/>
            <a:ext cx="693198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el icono</a:t>
            </a:r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E3D1BED-CF3B-7BF4-E7EC-04C4D7E21A6B}"/>
              </a:ext>
            </a:extLst>
          </p:cNvPr>
          <p:cNvSpPr txBox="1"/>
          <p:nvPr/>
        </p:nvSpPr>
        <p:spPr>
          <a:xfrm>
            <a:off x="838200" y="5105400"/>
            <a:ext cx="2514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la primera opción</a:t>
            </a:r>
            <a:endParaRPr lang="es-PE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51B0311-D583-19D1-0C8A-700A8E48D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995" y="4764313"/>
            <a:ext cx="5671405" cy="19412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FE4270E-6A0A-2CC9-A4C8-C7E66FFEDE93}"/>
              </a:ext>
            </a:extLst>
          </p:cNvPr>
          <p:cNvSpPr txBox="1"/>
          <p:nvPr/>
        </p:nvSpPr>
        <p:spPr>
          <a:xfrm>
            <a:off x="3657600" y="6183868"/>
            <a:ext cx="3124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Clase SQLException, importado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12436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3477625-966E-C4C9-C1E0-E188A1721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75" y="1066800"/>
            <a:ext cx="11887200" cy="43556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BEE73DC-64C6-11AD-F596-97E7A46391F0}"/>
              </a:ext>
            </a:extLst>
          </p:cNvPr>
          <p:cNvSpPr txBox="1"/>
          <p:nvPr/>
        </p:nvSpPr>
        <p:spPr>
          <a:xfrm>
            <a:off x="5140911" y="3921909"/>
            <a:ext cx="6918664" cy="28931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sz="1400" dirty="0"/>
              <a:t>La instrucción preparada toma un parámetro de salida, que será utilizado para obtener el código autoincrementado.</a:t>
            </a:r>
          </a:p>
          <a:p>
            <a:pPr algn="ctr"/>
            <a:r>
              <a:rPr lang="es-E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sp_codigoautogenerado.registerOutParameter(1, </a:t>
            </a:r>
            <a:r>
              <a:rPr lang="es-ES" sz="1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Types.CHAR</a:t>
            </a:r>
            <a:r>
              <a:rPr lang="es-E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);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sz="1400" dirty="0"/>
              <a:t>Se registra el primer parámetro de la instrucción preparada como un parámetro de salida, en este caso, el procedimiento almacenado devolverá el código autoincrementado en este parámetro.</a:t>
            </a:r>
          </a:p>
          <a:p>
            <a:pPr algn="ctr"/>
            <a:r>
              <a:rPr lang="es-E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sp_codigoautogenerado.execute();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sz="1400" dirty="0"/>
              <a:t>Se ejecuta la instrucción preparada.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sz="1400" dirty="0"/>
              <a:t>El procedimiento almacenado se ejecutará y se generará el código autoincrementado, que se almacenará en el parámetro de salida registrado anteriormente.</a:t>
            </a:r>
          </a:p>
          <a:p>
            <a:pPr algn="ctr"/>
            <a:r>
              <a:rPr lang="es-E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codigoAutoincrementado = sp_codigoautogenerado.getString(1);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sz="1400" dirty="0"/>
              <a:t>Se obtiene el código autoincrementado desde el parámetro de salida registrado y se asigna a la variable: codigoAutoincrementado.</a:t>
            </a:r>
            <a:endParaRPr lang="es-PE" sz="1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027E1E3-488A-54CA-6D96-56EF1366E932}"/>
              </a:ext>
            </a:extLst>
          </p:cNvPr>
          <p:cNvSpPr txBox="1"/>
          <p:nvPr/>
        </p:nvSpPr>
        <p:spPr>
          <a:xfrm>
            <a:off x="152400" y="49649"/>
            <a:ext cx="8305800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algn="ctr"/>
            <a:r>
              <a:rPr lang="es-E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sp_codigoautogenerado= cn.prepareCall("{CALL usp_codigo_autogenerado_boleta(?)}");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Se prepara una instrucción para llamar al procedimiento almacenado usp_codigo_autogenerado_boleta en la base de datos.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La instrucción preparada se almacena en la variable: sp_codigoautogenerado (objeto CallableStatement).</a:t>
            </a:r>
          </a:p>
        </p:txBody>
      </p:sp>
    </p:spTree>
    <p:extLst>
      <p:ext uri="{BB962C8B-B14F-4D97-AF65-F5344CB8AC3E}">
        <p14:creationId xmlns:p14="http://schemas.microsoft.com/office/powerpoint/2010/main" val="3675767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FF09479-C13F-D41E-09B9-958B10528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43000"/>
            <a:ext cx="11887200" cy="5410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2712141-C3E2-9DFD-0A78-DAEB7797659F}"/>
              </a:ext>
            </a:extLst>
          </p:cNvPr>
          <p:cNvSpPr txBox="1"/>
          <p:nvPr/>
        </p:nvSpPr>
        <p:spPr>
          <a:xfrm>
            <a:off x="6858000" y="4521875"/>
            <a:ext cx="5105400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Este método se encarga de obtener un listado de nombres de alumnos desde la base de datos utilizando el procedimiento almacenado: sp_listado_alumno.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dirty="0"/>
              <a:t>Luego, agrega cada nombre de alumno al comboBox para que se muestren como opciones seleccionables en una lista desplegable.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2495530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00BED8E-AFDA-1C05-F69F-E6CDA5752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0600"/>
            <a:ext cx="11734800" cy="5334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1182B1F-EEEA-80C8-18E3-2A73B4D78EA5}"/>
              </a:ext>
            </a:extLst>
          </p:cNvPr>
          <p:cNvSpPr txBox="1"/>
          <p:nvPr/>
        </p:nvSpPr>
        <p:spPr>
          <a:xfrm>
            <a:off x="228600" y="829270"/>
            <a:ext cx="693198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el icono</a:t>
            </a:r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7CA2F56-9535-3FE9-269B-8A79045C0C69}"/>
              </a:ext>
            </a:extLst>
          </p:cNvPr>
          <p:cNvSpPr txBox="1"/>
          <p:nvPr/>
        </p:nvSpPr>
        <p:spPr>
          <a:xfrm>
            <a:off x="838200" y="2209800"/>
            <a:ext cx="2514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la primera opción</a:t>
            </a:r>
            <a:endParaRPr lang="es-PE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6F2C7BC-4132-3CBF-670B-D151CAFEB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740" y="4953000"/>
            <a:ext cx="4603660" cy="1752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6921BF7-B83C-D2C7-7072-5E5C074792D1}"/>
              </a:ext>
            </a:extLst>
          </p:cNvPr>
          <p:cNvSpPr txBox="1"/>
          <p:nvPr/>
        </p:nvSpPr>
        <p:spPr>
          <a:xfrm>
            <a:off x="4800600" y="6400800"/>
            <a:ext cx="29718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Clase JComboBox, importado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887187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9674C9C-4EAB-E1E4-6D8F-82499649E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0600"/>
            <a:ext cx="11506200" cy="57460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BC062B3-320E-BB33-516A-D78897D05B20}"/>
              </a:ext>
            </a:extLst>
          </p:cNvPr>
          <p:cNvSpPr txBox="1"/>
          <p:nvPr/>
        </p:nvSpPr>
        <p:spPr>
          <a:xfrm>
            <a:off x="6248400" y="2438400"/>
            <a:ext cx="5791200" cy="22467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400" dirty="0"/>
              <a:t>El método: Busqueda_Dato_Alumno, busca un alumno en la base de datos utilizando un código de búsqueda.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400" dirty="0"/>
              <a:t>Llama a un procedimiento almacenado: sp_busca_alumno, que tiene un parámetro de tipo: String (vcodbusqueda).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400" dirty="0"/>
              <a:t>Si encuentra al alumno, establece sus datos en un objeto: EntidadAlumno.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400" dirty="0"/>
              <a:t>Si no lo encuentra, muestra un mensaje de error y devuelve false.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400" dirty="0"/>
              <a:t>Si ocurre una excepción de base de datos en el método: Busqueda_Dato_Alumno, se mostrará un mensaje de error en un cuadro de diálogo, pero no se devolverá ningún valor específico.</a:t>
            </a:r>
            <a:endParaRPr lang="es-PE" sz="1400" dirty="0"/>
          </a:p>
        </p:txBody>
      </p:sp>
    </p:spTree>
    <p:extLst>
      <p:ext uri="{BB962C8B-B14F-4D97-AF65-F5344CB8AC3E}">
        <p14:creationId xmlns:p14="http://schemas.microsoft.com/office/powerpoint/2010/main" val="29796779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D933D0F-8820-A03D-3DE7-3050FE843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86" y="990600"/>
            <a:ext cx="11243112" cy="57162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540CACF-D551-1DDF-1E54-FBFA261C180E}"/>
              </a:ext>
            </a:extLst>
          </p:cNvPr>
          <p:cNvSpPr txBox="1"/>
          <p:nvPr/>
        </p:nvSpPr>
        <p:spPr>
          <a:xfrm>
            <a:off x="152400" y="457200"/>
            <a:ext cx="693198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el icono</a:t>
            </a:r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E29F4DC-A43D-7FB4-153C-5454F2DB09E6}"/>
              </a:ext>
            </a:extLst>
          </p:cNvPr>
          <p:cNvSpPr txBox="1"/>
          <p:nvPr/>
        </p:nvSpPr>
        <p:spPr>
          <a:xfrm>
            <a:off x="1074198" y="1752600"/>
            <a:ext cx="2514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la primera opción</a:t>
            </a:r>
            <a:endParaRPr lang="es-PE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4D7C7D5-F7C2-2351-1B4F-C73CF64FE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99" y="2438400"/>
            <a:ext cx="5972101" cy="2286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992883F-92A1-9B36-53BD-BDE863191267}"/>
              </a:ext>
            </a:extLst>
          </p:cNvPr>
          <p:cNvSpPr txBox="1"/>
          <p:nvPr/>
        </p:nvSpPr>
        <p:spPr>
          <a:xfrm>
            <a:off x="9753600" y="3380601"/>
            <a:ext cx="2354802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200" b="1" dirty="0"/>
              <a:t>Clase EntidadAlumno, importado</a:t>
            </a:r>
            <a:endParaRPr lang="es-PE" sz="1200" b="1" dirty="0"/>
          </a:p>
        </p:txBody>
      </p:sp>
    </p:spTree>
    <p:extLst>
      <p:ext uri="{BB962C8B-B14F-4D97-AF65-F5344CB8AC3E}">
        <p14:creationId xmlns:p14="http://schemas.microsoft.com/office/powerpoint/2010/main" val="3441600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FAFC290-8606-AF34-43EE-F968FB940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90599"/>
            <a:ext cx="11734800" cy="57684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96AD347-8E8F-0060-F3A5-225D63D5C2E5}"/>
              </a:ext>
            </a:extLst>
          </p:cNvPr>
          <p:cNvSpPr txBox="1"/>
          <p:nvPr/>
        </p:nvSpPr>
        <p:spPr>
          <a:xfrm>
            <a:off x="68801" y="4724400"/>
            <a:ext cx="712433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el icono</a:t>
            </a:r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2804880-6EBD-919B-04A5-596D8A707402}"/>
              </a:ext>
            </a:extLst>
          </p:cNvPr>
          <p:cNvSpPr txBox="1"/>
          <p:nvPr/>
        </p:nvSpPr>
        <p:spPr>
          <a:xfrm>
            <a:off x="845598" y="5257800"/>
            <a:ext cx="2514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la primera opción</a:t>
            </a:r>
            <a:endParaRPr lang="es-PE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2ED9BEE-9C6C-1B55-59BB-8DA2C627A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334" y="2057400"/>
            <a:ext cx="4930866" cy="2133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DB44C2F-924C-2D75-195C-70D983F0ECED}"/>
              </a:ext>
            </a:extLst>
          </p:cNvPr>
          <p:cNvSpPr txBox="1"/>
          <p:nvPr/>
        </p:nvSpPr>
        <p:spPr>
          <a:xfrm>
            <a:off x="7322598" y="4191000"/>
            <a:ext cx="2354802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200" b="1" dirty="0"/>
              <a:t>Clase JOptionPane, importado</a:t>
            </a:r>
            <a:endParaRPr lang="es-PE" sz="1200" b="1" dirty="0"/>
          </a:p>
        </p:txBody>
      </p:sp>
    </p:spTree>
    <p:extLst>
      <p:ext uri="{BB962C8B-B14F-4D97-AF65-F5344CB8AC3E}">
        <p14:creationId xmlns:p14="http://schemas.microsoft.com/office/powerpoint/2010/main" val="505812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s-PE" dirty="0"/>
          </a:p>
        </p:txBody>
      </p:sp>
      <p:sp>
        <p:nvSpPr>
          <p:cNvPr id="3" name="object 3"/>
          <p:cNvSpPr/>
          <p:nvPr/>
        </p:nvSpPr>
        <p:spPr>
          <a:xfrm>
            <a:off x="1110996" y="1627632"/>
            <a:ext cx="3827145" cy="2226945"/>
          </a:xfrm>
          <a:custGeom>
            <a:avLst/>
            <a:gdLst/>
            <a:ahLst/>
            <a:cxnLst/>
            <a:rect l="l" t="t" r="r" b="b"/>
            <a:pathLst>
              <a:path w="3827145" h="2226945">
                <a:moveTo>
                  <a:pt x="0" y="2226564"/>
                </a:moveTo>
                <a:lnTo>
                  <a:pt x="3826764" y="2226564"/>
                </a:lnTo>
                <a:lnTo>
                  <a:pt x="3826764" y="0"/>
                </a:lnTo>
                <a:lnTo>
                  <a:pt x="0" y="0"/>
                </a:lnTo>
                <a:lnTo>
                  <a:pt x="0" y="22265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65926" y="916686"/>
            <a:ext cx="4142740" cy="645160"/>
          </a:xfrm>
          <a:custGeom>
            <a:avLst/>
            <a:gdLst/>
            <a:ahLst/>
            <a:cxnLst/>
            <a:rect l="l" t="t" r="r" b="b"/>
            <a:pathLst>
              <a:path w="4142740" h="645160">
                <a:moveTo>
                  <a:pt x="0" y="67690"/>
                </a:moveTo>
                <a:lnTo>
                  <a:pt x="5308" y="41308"/>
                </a:lnTo>
                <a:lnTo>
                  <a:pt x="19796" y="19796"/>
                </a:lnTo>
                <a:lnTo>
                  <a:pt x="41308" y="5308"/>
                </a:lnTo>
                <a:lnTo>
                  <a:pt x="67690" y="0"/>
                </a:lnTo>
                <a:lnTo>
                  <a:pt x="4074541" y="0"/>
                </a:lnTo>
                <a:lnTo>
                  <a:pt x="4100923" y="5308"/>
                </a:lnTo>
                <a:lnTo>
                  <a:pt x="4122435" y="19796"/>
                </a:lnTo>
                <a:lnTo>
                  <a:pt x="4136923" y="41308"/>
                </a:lnTo>
                <a:lnTo>
                  <a:pt x="4142231" y="67690"/>
                </a:lnTo>
                <a:lnTo>
                  <a:pt x="4142231" y="576961"/>
                </a:lnTo>
                <a:lnTo>
                  <a:pt x="4136923" y="603343"/>
                </a:lnTo>
                <a:lnTo>
                  <a:pt x="4122435" y="624855"/>
                </a:lnTo>
                <a:lnTo>
                  <a:pt x="4100923" y="639343"/>
                </a:lnTo>
                <a:lnTo>
                  <a:pt x="4074541" y="644651"/>
                </a:lnTo>
                <a:lnTo>
                  <a:pt x="67690" y="644651"/>
                </a:lnTo>
                <a:lnTo>
                  <a:pt x="41308" y="639343"/>
                </a:lnTo>
                <a:lnTo>
                  <a:pt x="19796" y="624855"/>
                </a:lnTo>
                <a:lnTo>
                  <a:pt x="5308" y="603343"/>
                </a:lnTo>
                <a:lnTo>
                  <a:pt x="0" y="576961"/>
                </a:lnTo>
                <a:lnTo>
                  <a:pt x="0" y="67690"/>
                </a:lnTo>
                <a:close/>
              </a:path>
            </a:pathLst>
          </a:custGeom>
          <a:ln w="12700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756652" y="1098041"/>
            <a:ext cx="1165225" cy="267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b="1" spc="-5" dirty="0">
                <a:solidFill>
                  <a:srgbClr val="C55A11"/>
                </a:solidFill>
                <a:latin typeface="Arial"/>
                <a:cs typeface="Arial"/>
              </a:rPr>
              <a:t>I</a:t>
            </a:r>
            <a:r>
              <a:rPr sz="1550" b="1" spc="60" dirty="0">
                <a:solidFill>
                  <a:srgbClr val="C55A11"/>
                </a:solidFill>
                <a:latin typeface="Arial"/>
                <a:cs typeface="Arial"/>
              </a:rPr>
              <a:t>m</a:t>
            </a:r>
            <a:r>
              <a:rPr sz="1550" b="1" spc="20" dirty="0">
                <a:solidFill>
                  <a:srgbClr val="C55A11"/>
                </a:solidFill>
                <a:latin typeface="Arial"/>
                <a:cs typeface="Arial"/>
              </a:rPr>
              <a:t>p</a:t>
            </a:r>
            <a:r>
              <a:rPr sz="1550" b="1" spc="25" dirty="0">
                <a:solidFill>
                  <a:srgbClr val="C55A11"/>
                </a:solidFill>
                <a:latin typeface="Arial"/>
                <a:cs typeface="Arial"/>
              </a:rPr>
              <a:t>o</a:t>
            </a:r>
            <a:r>
              <a:rPr sz="1550" b="1" spc="10" dirty="0">
                <a:solidFill>
                  <a:srgbClr val="C55A11"/>
                </a:solidFill>
                <a:latin typeface="Arial"/>
                <a:cs typeface="Arial"/>
              </a:rPr>
              <a:t>r</a:t>
            </a:r>
            <a:r>
              <a:rPr sz="1550" b="1" spc="15" dirty="0">
                <a:solidFill>
                  <a:srgbClr val="C55A11"/>
                </a:solidFill>
                <a:latin typeface="Arial"/>
                <a:cs typeface="Arial"/>
              </a:rPr>
              <a:t>t</a:t>
            </a:r>
            <a:r>
              <a:rPr sz="1550" b="1" spc="-5" dirty="0">
                <a:solidFill>
                  <a:srgbClr val="C55A11"/>
                </a:solidFill>
                <a:latin typeface="Arial"/>
                <a:cs typeface="Arial"/>
              </a:rPr>
              <a:t>a</a:t>
            </a:r>
            <a:r>
              <a:rPr sz="1550" b="1" spc="20" dirty="0">
                <a:solidFill>
                  <a:srgbClr val="C55A11"/>
                </a:solidFill>
                <a:latin typeface="Arial"/>
                <a:cs typeface="Arial"/>
              </a:rPr>
              <a:t>n</a:t>
            </a:r>
            <a:r>
              <a:rPr sz="1550" b="1" dirty="0">
                <a:solidFill>
                  <a:srgbClr val="C55A11"/>
                </a:solidFill>
                <a:latin typeface="Arial"/>
                <a:cs typeface="Arial"/>
              </a:rPr>
              <a:t>c</a:t>
            </a:r>
            <a:r>
              <a:rPr sz="1550" b="1" spc="-5" dirty="0">
                <a:solidFill>
                  <a:srgbClr val="C55A11"/>
                </a:solidFill>
                <a:latin typeface="Arial"/>
                <a:cs typeface="Arial"/>
              </a:rPr>
              <a:t>i</a:t>
            </a:r>
            <a:r>
              <a:rPr sz="1550" b="1" spc="15" dirty="0">
                <a:solidFill>
                  <a:srgbClr val="C55A11"/>
                </a:solidFill>
                <a:latin typeface="Arial"/>
                <a:cs typeface="Arial"/>
              </a:rPr>
              <a:t>a</a:t>
            </a:r>
            <a:endParaRPr sz="15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65926" y="1611630"/>
            <a:ext cx="4142740" cy="2089785"/>
          </a:xfrm>
          <a:custGeom>
            <a:avLst/>
            <a:gdLst/>
            <a:ahLst/>
            <a:cxnLst/>
            <a:rect l="l" t="t" r="r" b="b"/>
            <a:pathLst>
              <a:path w="4142740" h="2089785">
                <a:moveTo>
                  <a:pt x="0" y="2089404"/>
                </a:moveTo>
                <a:lnTo>
                  <a:pt x="4142231" y="2089404"/>
                </a:lnTo>
                <a:lnTo>
                  <a:pt x="4142231" y="0"/>
                </a:lnTo>
                <a:lnTo>
                  <a:pt x="0" y="0"/>
                </a:lnTo>
                <a:lnTo>
                  <a:pt x="0" y="2089404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01234" y="875538"/>
            <a:ext cx="0" cy="5303520"/>
          </a:xfrm>
          <a:custGeom>
            <a:avLst/>
            <a:gdLst/>
            <a:ahLst/>
            <a:cxnLst/>
            <a:rect l="l" t="t" r="r" b="b"/>
            <a:pathLst>
              <a:path h="5303520">
                <a:moveTo>
                  <a:pt x="0" y="0"/>
                </a:moveTo>
                <a:lnTo>
                  <a:pt x="0" y="5303520"/>
                </a:lnTo>
              </a:path>
            </a:pathLst>
          </a:custGeom>
          <a:ln w="45720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78373" y="875538"/>
            <a:ext cx="45720" cy="5303520"/>
          </a:xfrm>
          <a:custGeom>
            <a:avLst/>
            <a:gdLst/>
            <a:ahLst/>
            <a:cxnLst/>
            <a:rect l="l" t="t" r="r" b="b"/>
            <a:pathLst>
              <a:path w="45720" h="5303520">
                <a:moveTo>
                  <a:pt x="0" y="5303520"/>
                </a:moveTo>
                <a:lnTo>
                  <a:pt x="45720" y="5303520"/>
                </a:lnTo>
                <a:lnTo>
                  <a:pt x="45720" y="0"/>
                </a:lnTo>
                <a:lnTo>
                  <a:pt x="0" y="0"/>
                </a:lnTo>
                <a:lnTo>
                  <a:pt x="0" y="5303520"/>
                </a:lnTo>
                <a:close/>
              </a:path>
            </a:pathLst>
          </a:custGeom>
          <a:ln w="12700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13282" y="866394"/>
            <a:ext cx="3827145" cy="649605"/>
          </a:xfrm>
          <a:custGeom>
            <a:avLst/>
            <a:gdLst/>
            <a:ahLst/>
            <a:cxnLst/>
            <a:rect l="l" t="t" r="r" b="b"/>
            <a:pathLst>
              <a:path w="3827145" h="649605">
                <a:moveTo>
                  <a:pt x="0" y="68071"/>
                </a:moveTo>
                <a:lnTo>
                  <a:pt x="5354" y="41576"/>
                </a:lnTo>
                <a:lnTo>
                  <a:pt x="19954" y="19938"/>
                </a:lnTo>
                <a:lnTo>
                  <a:pt x="41608" y="5349"/>
                </a:lnTo>
                <a:lnTo>
                  <a:pt x="68122" y="0"/>
                </a:lnTo>
                <a:lnTo>
                  <a:pt x="3758692" y="0"/>
                </a:lnTo>
                <a:lnTo>
                  <a:pt x="3785187" y="5349"/>
                </a:lnTo>
                <a:lnTo>
                  <a:pt x="3806825" y="19938"/>
                </a:lnTo>
                <a:lnTo>
                  <a:pt x="3821414" y="41576"/>
                </a:lnTo>
                <a:lnTo>
                  <a:pt x="3826764" y="68071"/>
                </a:lnTo>
                <a:lnTo>
                  <a:pt x="3826764" y="581151"/>
                </a:lnTo>
                <a:lnTo>
                  <a:pt x="3821414" y="607647"/>
                </a:lnTo>
                <a:lnTo>
                  <a:pt x="3806825" y="629285"/>
                </a:lnTo>
                <a:lnTo>
                  <a:pt x="3785187" y="643874"/>
                </a:lnTo>
                <a:lnTo>
                  <a:pt x="3758692" y="649223"/>
                </a:lnTo>
                <a:lnTo>
                  <a:pt x="68122" y="649223"/>
                </a:lnTo>
                <a:lnTo>
                  <a:pt x="41608" y="643874"/>
                </a:lnTo>
                <a:lnTo>
                  <a:pt x="19954" y="629284"/>
                </a:lnTo>
                <a:lnTo>
                  <a:pt x="5354" y="607647"/>
                </a:lnTo>
                <a:lnTo>
                  <a:pt x="0" y="581151"/>
                </a:lnTo>
                <a:lnTo>
                  <a:pt x="0" y="68071"/>
                </a:lnTo>
                <a:close/>
              </a:path>
            </a:pathLst>
          </a:custGeom>
          <a:ln w="12700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095880" y="1049273"/>
            <a:ext cx="1857375" cy="267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b="1" spc="20" dirty="0">
                <a:solidFill>
                  <a:srgbClr val="C55A11"/>
                </a:solidFill>
                <a:latin typeface="Arial"/>
                <a:cs typeface="Arial"/>
              </a:rPr>
              <a:t>Logro </a:t>
            </a:r>
            <a:r>
              <a:rPr sz="1550" b="1" spc="15" dirty="0">
                <a:solidFill>
                  <a:srgbClr val="C55A11"/>
                </a:solidFill>
                <a:latin typeface="Arial"/>
                <a:cs typeface="Arial"/>
              </a:rPr>
              <a:t>de </a:t>
            </a:r>
            <a:r>
              <a:rPr sz="1550" b="1" spc="5" dirty="0">
                <a:solidFill>
                  <a:srgbClr val="C55A11"/>
                </a:solidFill>
                <a:latin typeface="Arial"/>
                <a:cs typeface="Arial"/>
              </a:rPr>
              <a:t>la </a:t>
            </a:r>
            <a:r>
              <a:rPr sz="1550" b="1" spc="15" dirty="0">
                <a:solidFill>
                  <a:srgbClr val="C55A11"/>
                </a:solidFill>
                <a:latin typeface="Arial"/>
                <a:cs typeface="Arial"/>
              </a:rPr>
              <a:t>Unidad</a:t>
            </a:r>
            <a:endParaRPr sz="15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0"/>
            <a:ext cx="12193905" cy="6858000"/>
          </a:xfrm>
          <a:custGeom>
            <a:avLst/>
            <a:gdLst/>
            <a:ahLst/>
            <a:cxnLst/>
            <a:rect l="l" t="t" r="r" b="b"/>
            <a:pathLst>
              <a:path w="12193905" h="6858000">
                <a:moveTo>
                  <a:pt x="0" y="6858000"/>
                </a:moveTo>
                <a:lnTo>
                  <a:pt x="12193524" y="6858000"/>
                </a:lnTo>
                <a:lnTo>
                  <a:pt x="12193524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ln w="274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6" name="Picture 2" descr="VENTAJAS DE LA SOCIEDAD DE LA INFORMACIÓN: -Elimina las barreras  geográficas, ya que cualquier persona puede acceder a la … | 3d human, Tax  refund, Positive symbols">
            <a:extLst>
              <a:ext uri="{FF2B5EF4-FFF2-40B4-BE49-F238E27FC236}">
                <a16:creationId xmlns:a16="http://schemas.microsoft.com/office/drawing/2014/main" id="{F2C82DE4-095C-4BA8-9FCA-C27B96B23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132" y="2754577"/>
            <a:ext cx="247650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iro al Blanco en RL - Home | Facebook">
            <a:extLst>
              <a:ext uri="{FF2B5EF4-FFF2-40B4-BE49-F238E27FC236}">
                <a16:creationId xmlns:a16="http://schemas.microsoft.com/office/drawing/2014/main" id="{957844FC-0F99-452D-BD24-44A8738D8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064" y="2514600"/>
            <a:ext cx="2968136" cy="3259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object 4">
            <a:extLst>
              <a:ext uri="{FF2B5EF4-FFF2-40B4-BE49-F238E27FC236}">
                <a16:creationId xmlns:a16="http://schemas.microsoft.com/office/drawing/2014/main" id="{15A6A818-0F8C-4A89-924D-B8C746E9C016}"/>
              </a:ext>
            </a:extLst>
          </p:cNvPr>
          <p:cNvSpPr txBox="1"/>
          <p:nvPr/>
        </p:nvSpPr>
        <p:spPr>
          <a:xfrm>
            <a:off x="1021079" y="1600200"/>
            <a:ext cx="3931922" cy="87588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90170" marR="74930" algn="just">
              <a:lnSpc>
                <a:spcPct val="99700"/>
              </a:lnSpc>
              <a:spcBef>
                <a:spcPts val="110"/>
              </a:spcBef>
            </a:pPr>
            <a:r>
              <a:rPr lang="es-MX" sz="1400" spc="-5" dirty="0">
                <a:latin typeface="Arial"/>
                <a:cs typeface="Arial"/>
              </a:rPr>
              <a:t>Al finalizar la unidad, el estudiante es capaz de desarrollar los códigos de los métodos de código autogenerado, búsquedas y registrar los datos hacia la boleta y su detalle.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318569AF-1326-4DD9-BC87-8DC745FAE42C}"/>
              </a:ext>
            </a:extLst>
          </p:cNvPr>
          <p:cNvSpPr txBox="1"/>
          <p:nvPr/>
        </p:nvSpPr>
        <p:spPr>
          <a:xfrm>
            <a:off x="5638800" y="1765448"/>
            <a:ext cx="6376787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99"/>
              </a:lnSpc>
              <a:spcBef>
                <a:spcPts val="105"/>
              </a:spcBef>
            </a:pPr>
            <a:r>
              <a:rPr lang="es-ES" sz="1400" dirty="0">
                <a:latin typeface="Arial"/>
                <a:cs typeface="Arial"/>
              </a:rPr>
              <a:t>Codifica los métodos en una clase para obtener el código autogenerado, realizar las búsquedas y grabar los datos hacia la boleta y su detalle.</a:t>
            </a:r>
            <a:endParaRPr lang="es-ES" sz="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845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95E1B67-7B8E-2C14-F123-F030707FF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19200"/>
            <a:ext cx="11887200" cy="55445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3019E9D-C016-AA43-560F-923A64D8E41D}"/>
              </a:ext>
            </a:extLst>
          </p:cNvPr>
          <p:cNvSpPr txBox="1"/>
          <p:nvPr/>
        </p:nvSpPr>
        <p:spPr>
          <a:xfrm>
            <a:off x="228600" y="76200"/>
            <a:ext cx="8610600" cy="1169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400" dirty="0"/>
              <a:t>El método: </a:t>
            </a:r>
            <a:r>
              <a:rPr lang="es-ES" sz="1400" b="1" dirty="0"/>
              <a:t>Busqueda_Ciclo</a:t>
            </a:r>
            <a:r>
              <a:rPr lang="es-ES" sz="1400" dirty="0"/>
              <a:t>, busca información sobre un ciclo en la base de datos utilizando un código de búsqueda (vcodciclo).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400" dirty="0"/>
              <a:t>Realiza una consulta llamando al procedimiento almacenado: </a:t>
            </a:r>
            <a:r>
              <a:rPr lang="es-ES" sz="1400" b="1" dirty="0"/>
              <a:t>sp_busqueda_ciclo</a:t>
            </a:r>
            <a:r>
              <a:rPr lang="es-ES" sz="1400" dirty="0"/>
              <a:t>, con el código de búsqueda como parámetro.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400" dirty="0"/>
              <a:t>Si encuentra el ciclo, establece los datos del ciclo </a:t>
            </a:r>
            <a:r>
              <a:rPr lang="es-ES" sz="1400" b="1" dirty="0"/>
              <a:t>(código y nombres de cursos</a:t>
            </a:r>
            <a:r>
              <a:rPr lang="es-ES" sz="1400" dirty="0"/>
              <a:t>), en un objeto EntidadDatosCiclo. </a:t>
            </a:r>
            <a:endParaRPr lang="es-PE" sz="1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4D2E4DB-733E-3099-72D1-CE1A8A04DBA1}"/>
              </a:ext>
            </a:extLst>
          </p:cNvPr>
          <p:cNvSpPr txBox="1"/>
          <p:nvPr/>
        </p:nvSpPr>
        <p:spPr>
          <a:xfrm>
            <a:off x="5486400" y="2616875"/>
            <a:ext cx="6553200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b="1" dirty="0"/>
              <a:t>Si el ciclo no se encuentra, muestra un mensaje de error utilizando un cuadro de diálogo.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b="1" dirty="0"/>
              <a:t>En caso de que ocurra una excepción de base de datos (SQLException), también muestra un mensaje de error utilizando un cuadro de diálogo.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b="1" dirty="0"/>
              <a:t>Finalmente, el método devuelve un valor booleano (true o false) indicando si se encontró el ciclo o no en la base de datos.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1256202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7C1748A-1931-A160-706A-4A6CD0AF9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994530"/>
            <a:ext cx="11963400" cy="55586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F989EED-7F93-9119-B342-E82678B4054A}"/>
              </a:ext>
            </a:extLst>
          </p:cNvPr>
          <p:cNvSpPr txBox="1"/>
          <p:nvPr/>
        </p:nvSpPr>
        <p:spPr>
          <a:xfrm>
            <a:off x="59184" y="381000"/>
            <a:ext cx="712433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el icono</a:t>
            </a:r>
            <a:endParaRPr lang="es-PE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5CD242B-31AA-46D2-E671-C1D42F540A29}"/>
              </a:ext>
            </a:extLst>
          </p:cNvPr>
          <p:cNvSpPr txBox="1"/>
          <p:nvPr/>
        </p:nvSpPr>
        <p:spPr>
          <a:xfrm>
            <a:off x="914400" y="1676400"/>
            <a:ext cx="2514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la primera opción</a:t>
            </a:r>
            <a:endParaRPr lang="es-PE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F80DA8C-F141-B32E-FA68-8A5EC1C5F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848" y="995198"/>
            <a:ext cx="5486402" cy="25862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C202E24-4085-58FB-20C7-A7F8AF31E452}"/>
              </a:ext>
            </a:extLst>
          </p:cNvPr>
          <p:cNvSpPr txBox="1"/>
          <p:nvPr/>
        </p:nvSpPr>
        <p:spPr>
          <a:xfrm>
            <a:off x="10218198" y="2205335"/>
            <a:ext cx="1821402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200" b="1" dirty="0"/>
              <a:t>Clase EntidadDatosCiclo, importado</a:t>
            </a:r>
            <a:endParaRPr lang="es-PE" sz="1200" b="1" dirty="0"/>
          </a:p>
        </p:txBody>
      </p:sp>
    </p:spTree>
    <p:extLst>
      <p:ext uri="{BB962C8B-B14F-4D97-AF65-F5344CB8AC3E}">
        <p14:creationId xmlns:p14="http://schemas.microsoft.com/office/powerpoint/2010/main" val="34369528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3EE076E6-A83B-E2DA-DA7C-02EA9D053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996714"/>
            <a:ext cx="9584505" cy="47182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F6838F8-4396-FBB1-C909-6BF5147A0E25}"/>
              </a:ext>
            </a:extLst>
          </p:cNvPr>
          <p:cNvSpPr txBox="1"/>
          <p:nvPr/>
        </p:nvSpPr>
        <p:spPr>
          <a:xfrm>
            <a:off x="4276725" y="5212140"/>
            <a:ext cx="7839075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dirty="0"/>
              <a:t>El método Registrar_boleta, registra una boleta en la base de datos, utilizando los datos proporcionados en un objeto:</a:t>
            </a:r>
            <a:r>
              <a:rPr lang="es-E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EntidadBoleta.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dirty="0"/>
              <a:t>Para hacer esto, prepara y ejecuta una instrucción que invoca al procedimiento almacenado: </a:t>
            </a:r>
            <a:r>
              <a:rPr lang="es-E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sp_ingreso_boleta</a:t>
            </a:r>
            <a:r>
              <a:rPr lang="es-ES" sz="1600" dirty="0"/>
              <a:t>, pasando los valores de los parámetros necesarios.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dirty="0"/>
              <a:t>Si ocurre alguna excepción de base de datos (SQLException), no se muestra ningún mensajes de error.</a:t>
            </a:r>
            <a:endParaRPr lang="es-PE" sz="1600" dirty="0"/>
          </a:p>
        </p:txBody>
      </p:sp>
    </p:spTree>
    <p:extLst>
      <p:ext uri="{BB962C8B-B14F-4D97-AF65-F5344CB8AC3E}">
        <p14:creationId xmlns:p14="http://schemas.microsoft.com/office/powerpoint/2010/main" val="3748042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5E1327F-CCBA-68F5-BBA6-82CE1BC8C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90600"/>
            <a:ext cx="11887200" cy="4572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9E2A53A-4145-2A2B-0ADC-9A66B5DDF31F}"/>
              </a:ext>
            </a:extLst>
          </p:cNvPr>
          <p:cNvSpPr txBox="1"/>
          <p:nvPr/>
        </p:nvSpPr>
        <p:spPr>
          <a:xfrm>
            <a:off x="152400" y="2429470"/>
            <a:ext cx="712433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el icono</a:t>
            </a:r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05763CC-86F4-D026-7718-7AEDB950D8D7}"/>
              </a:ext>
            </a:extLst>
          </p:cNvPr>
          <p:cNvSpPr txBox="1"/>
          <p:nvPr/>
        </p:nvSpPr>
        <p:spPr>
          <a:xfrm>
            <a:off x="1143000" y="3733800"/>
            <a:ext cx="2514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la primera opción</a:t>
            </a:r>
            <a:endParaRPr lang="es-PE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4BF3565-4ACF-2AC6-D7F0-57F742C6B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713" y="4724097"/>
            <a:ext cx="4543887" cy="20577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D4AF8F1-2474-5B5A-7946-CDB4FAC82D91}"/>
              </a:ext>
            </a:extLst>
          </p:cNvPr>
          <p:cNvSpPr txBox="1"/>
          <p:nvPr/>
        </p:nvSpPr>
        <p:spPr>
          <a:xfrm>
            <a:off x="5569998" y="5410200"/>
            <a:ext cx="2354802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200" b="1" dirty="0"/>
              <a:t>Clase EntidadBoleta, importado</a:t>
            </a:r>
            <a:endParaRPr lang="es-PE" sz="1200" b="1" dirty="0"/>
          </a:p>
        </p:txBody>
      </p:sp>
    </p:spTree>
    <p:extLst>
      <p:ext uri="{BB962C8B-B14F-4D97-AF65-F5344CB8AC3E}">
        <p14:creationId xmlns:p14="http://schemas.microsoft.com/office/powerpoint/2010/main" val="2509125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F6BA6EC-C741-E792-26C9-126E88CDA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0600"/>
            <a:ext cx="9899663" cy="5029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134C211-0F38-4310-9666-4B040EE925C2}"/>
              </a:ext>
            </a:extLst>
          </p:cNvPr>
          <p:cNvSpPr txBox="1"/>
          <p:nvPr/>
        </p:nvSpPr>
        <p:spPr>
          <a:xfrm>
            <a:off x="4343400" y="5410200"/>
            <a:ext cx="7772400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sz="1400" dirty="0"/>
              <a:t>El método: </a:t>
            </a:r>
            <a:r>
              <a:rPr lang="es-E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Registrar_Detalle_Boleta,</a:t>
            </a:r>
            <a:r>
              <a:rPr lang="es-ES" sz="1400" dirty="0"/>
              <a:t> cumple con la función de registrar los detalles de una boleta en la base de datos utilizando los datos almacenados en el objeto: </a:t>
            </a:r>
            <a:r>
              <a:rPr lang="es-E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EntidadDetalleBoleta</a:t>
            </a:r>
            <a:r>
              <a:rPr lang="es-ES" sz="14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sz="1400" dirty="0"/>
              <a:t>Se realiza la preparación y ejecución del procedimiento almacenado: </a:t>
            </a:r>
            <a:r>
              <a:rPr lang="es-E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sp_detalle_boleta</a:t>
            </a:r>
            <a:r>
              <a:rPr lang="es-ES" sz="1400" dirty="0"/>
              <a:t>, pasando los valores requeridos como parámetros.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sz="1400" dirty="0"/>
              <a:t>Con ello, se logra que los detalles de la boleta sean guardados en la base de datos para su posterior consulta.</a:t>
            </a:r>
            <a:endParaRPr lang="es-PE" sz="1400" dirty="0"/>
          </a:p>
        </p:txBody>
      </p:sp>
    </p:spTree>
    <p:extLst>
      <p:ext uri="{BB962C8B-B14F-4D97-AF65-F5344CB8AC3E}">
        <p14:creationId xmlns:p14="http://schemas.microsoft.com/office/powerpoint/2010/main" val="1821473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B18D5BA-FD83-354B-CAB4-3B358A540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64" y="990600"/>
            <a:ext cx="11274436" cy="571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FB4271B-782E-5C94-429C-3AAACA7BF29A}"/>
              </a:ext>
            </a:extLst>
          </p:cNvPr>
          <p:cNvSpPr txBox="1"/>
          <p:nvPr/>
        </p:nvSpPr>
        <p:spPr>
          <a:xfrm>
            <a:off x="354367" y="1896070"/>
            <a:ext cx="712433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el icono</a:t>
            </a:r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D13D755-F84D-0E08-E00B-481B40ADA3AA}"/>
              </a:ext>
            </a:extLst>
          </p:cNvPr>
          <p:cNvSpPr txBox="1"/>
          <p:nvPr/>
        </p:nvSpPr>
        <p:spPr>
          <a:xfrm>
            <a:off x="2667000" y="3212068"/>
            <a:ext cx="2514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la primera opción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4557202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D985958-AA01-BB70-2D57-44DC4F9D5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03922"/>
            <a:ext cx="11658600" cy="56254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CB0A7EE-F641-2ADF-9CE5-A8D6128D2D1B}"/>
              </a:ext>
            </a:extLst>
          </p:cNvPr>
          <p:cNvSpPr txBox="1"/>
          <p:nvPr/>
        </p:nvSpPr>
        <p:spPr>
          <a:xfrm>
            <a:off x="8770398" y="3761601"/>
            <a:ext cx="2735802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200" b="1" dirty="0"/>
              <a:t>Clase EntidadDetalleBoleta, importado</a:t>
            </a:r>
            <a:endParaRPr lang="es-PE" sz="1200" b="1" dirty="0"/>
          </a:p>
        </p:txBody>
      </p:sp>
    </p:spTree>
    <p:extLst>
      <p:ext uri="{BB962C8B-B14F-4D97-AF65-F5344CB8AC3E}">
        <p14:creationId xmlns:p14="http://schemas.microsoft.com/office/powerpoint/2010/main" val="36715329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5200" y="2667000"/>
            <a:ext cx="4967859" cy="1513876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 marR="5080" algn="ctr">
              <a:lnSpc>
                <a:spcPts val="10370"/>
              </a:lnSpc>
              <a:spcBef>
                <a:spcPts val="1405"/>
              </a:spcBef>
            </a:pPr>
            <a:r>
              <a:rPr sz="8000" dirty="0">
                <a:solidFill>
                  <a:srgbClr val="001F5F"/>
                </a:solidFill>
              </a:rPr>
              <a:t>CIERRE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Marcador de contenido 2"/>
          <p:cNvSpPr>
            <a:spLocks noGrp="1"/>
          </p:cNvSpPr>
          <p:nvPr>
            <p:ph idx="4294967295"/>
          </p:nvPr>
        </p:nvSpPr>
        <p:spPr>
          <a:xfrm>
            <a:off x="838200" y="1617345"/>
            <a:ext cx="10668000" cy="2954655"/>
          </a:xfrm>
        </p:spPr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altLang="es-ES" sz="3200" kern="1200" spc="-20" dirty="0">
                <a:solidFill>
                  <a:srgbClr val="2C5294"/>
                </a:solidFill>
                <a:latin typeface="Segoe UI"/>
                <a:cs typeface="Segoe UI"/>
              </a:rPr>
              <a:t>¿Qué  aprendí en esta sesión de aprendizaje?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ES" altLang="es-ES" sz="3200" kern="1200" spc="-20" dirty="0">
              <a:solidFill>
                <a:srgbClr val="2C5294"/>
              </a:solidFill>
              <a:latin typeface="Segoe UI"/>
              <a:cs typeface="Segoe UI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altLang="es-ES" sz="3200" kern="1200" spc="-20" dirty="0">
                <a:solidFill>
                  <a:srgbClr val="2C5294"/>
                </a:solidFill>
                <a:latin typeface="Segoe UI"/>
                <a:cs typeface="Segoe UI"/>
              </a:rPr>
              <a:t>¿Qué son los métodos en una clase y para que sirven?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ES" altLang="es-ES" sz="3200" kern="1200" spc="-20" dirty="0">
              <a:solidFill>
                <a:srgbClr val="2C5294"/>
              </a:solidFill>
              <a:latin typeface="Segoe UI"/>
              <a:cs typeface="Segoe UI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altLang="es-ES" sz="3200" kern="1200" spc="-20" dirty="0">
                <a:solidFill>
                  <a:srgbClr val="2C5294"/>
                </a:solidFill>
                <a:latin typeface="Segoe UI"/>
                <a:cs typeface="Segoe UI"/>
              </a:rPr>
              <a:t>¿Cuál es el proceso para crear los métodos en una clase?</a:t>
            </a:r>
          </a:p>
          <a:p>
            <a:pPr algn="just"/>
            <a:endParaRPr lang="es-ES" altLang="es-ES" sz="3200" kern="1200" spc="-20" dirty="0">
              <a:solidFill>
                <a:srgbClr val="2C5294"/>
              </a:solidFill>
              <a:latin typeface="Segoe UI"/>
              <a:cs typeface="Segoe UI"/>
            </a:endParaRPr>
          </a:p>
        </p:txBody>
      </p:sp>
      <p:pic>
        <p:nvPicPr>
          <p:cNvPr id="35844" name="Imagen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91200" y="5105400"/>
            <a:ext cx="1389026" cy="156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bject 2"/>
          <p:cNvSpPr txBox="1">
            <a:spLocks/>
          </p:cNvSpPr>
          <p:nvPr/>
        </p:nvSpPr>
        <p:spPr>
          <a:xfrm>
            <a:off x="3429000" y="56888"/>
            <a:ext cx="4967859" cy="1513876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>
            <a:lvl1pPr>
              <a:defRPr sz="2400" b="1" i="0">
                <a:solidFill>
                  <a:srgbClr val="1F3861"/>
                </a:solidFill>
                <a:latin typeface="Segoe UI"/>
                <a:ea typeface="+mj-ea"/>
                <a:cs typeface="Segoe UI"/>
              </a:defRPr>
            </a:lvl1pPr>
          </a:lstStyle>
          <a:p>
            <a:pPr marL="12700" marR="5080" algn="ctr">
              <a:lnSpc>
                <a:spcPts val="10370"/>
              </a:lnSpc>
              <a:spcBef>
                <a:spcPts val="1405"/>
              </a:spcBef>
            </a:pPr>
            <a:r>
              <a:rPr lang="en-US" sz="4800" kern="0" dirty="0">
                <a:solidFill>
                  <a:srgbClr val="001F5F"/>
                </a:solidFill>
              </a:rPr>
              <a:t>CIERRE</a:t>
            </a:r>
          </a:p>
        </p:txBody>
      </p:sp>
    </p:spTree>
    <p:extLst>
      <p:ext uri="{BB962C8B-B14F-4D97-AF65-F5344CB8AC3E}">
        <p14:creationId xmlns:p14="http://schemas.microsoft.com/office/powerpoint/2010/main" val="32968882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ADE9ECC-63B7-430C-B698-06BF175C3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371600"/>
            <a:ext cx="9503645" cy="464820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5444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64908" y="388620"/>
            <a:ext cx="4348916" cy="683895"/>
          </a:xfrm>
          <a:custGeom>
            <a:avLst/>
            <a:gdLst/>
            <a:ahLst/>
            <a:cxnLst/>
            <a:rect l="l" t="t" r="r" b="b"/>
            <a:pathLst>
              <a:path w="4368165" h="683894">
                <a:moveTo>
                  <a:pt x="4253611" y="0"/>
                </a:moveTo>
                <a:lnTo>
                  <a:pt x="114046" y="0"/>
                </a:lnTo>
                <a:lnTo>
                  <a:pt x="69596" y="9016"/>
                </a:lnTo>
                <a:lnTo>
                  <a:pt x="33400" y="33400"/>
                </a:lnTo>
                <a:lnTo>
                  <a:pt x="9017" y="69595"/>
                </a:lnTo>
                <a:lnTo>
                  <a:pt x="0" y="114045"/>
                </a:lnTo>
                <a:lnTo>
                  <a:pt x="0" y="569721"/>
                </a:lnTo>
                <a:lnTo>
                  <a:pt x="9017" y="614171"/>
                </a:lnTo>
                <a:lnTo>
                  <a:pt x="33400" y="650366"/>
                </a:lnTo>
                <a:lnTo>
                  <a:pt x="69596" y="674751"/>
                </a:lnTo>
                <a:lnTo>
                  <a:pt x="114046" y="683767"/>
                </a:lnTo>
                <a:lnTo>
                  <a:pt x="4253611" y="683767"/>
                </a:lnTo>
                <a:lnTo>
                  <a:pt x="4298061" y="674751"/>
                </a:lnTo>
                <a:lnTo>
                  <a:pt x="4334256" y="650366"/>
                </a:lnTo>
                <a:lnTo>
                  <a:pt x="4358640" y="614171"/>
                </a:lnTo>
                <a:lnTo>
                  <a:pt x="4367657" y="569721"/>
                </a:lnTo>
                <a:lnTo>
                  <a:pt x="4367657" y="114045"/>
                </a:lnTo>
                <a:lnTo>
                  <a:pt x="4358640" y="69595"/>
                </a:lnTo>
                <a:lnTo>
                  <a:pt x="4334256" y="33400"/>
                </a:lnTo>
                <a:lnTo>
                  <a:pt x="4298061" y="9016"/>
                </a:lnTo>
                <a:lnTo>
                  <a:pt x="4253611" y="0"/>
                </a:lnTo>
                <a:close/>
              </a:path>
            </a:pathLst>
          </a:custGeom>
          <a:solidFill>
            <a:srgbClr val="FAD12C"/>
          </a:solid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839200" y="534669"/>
            <a:ext cx="12954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PE" sz="2400" b="1" spc="-5" dirty="0">
                <a:solidFill>
                  <a:srgbClr val="1F3861"/>
                </a:solidFill>
                <a:latin typeface="Segoe UI"/>
                <a:cs typeface="Segoe UI"/>
              </a:rPr>
              <a:t>Sesió</a:t>
            </a:r>
            <a:r>
              <a:rPr sz="2400" b="1" spc="-5" dirty="0">
                <a:solidFill>
                  <a:srgbClr val="1F3861"/>
                </a:solidFill>
                <a:latin typeface="Segoe UI"/>
                <a:cs typeface="Segoe UI"/>
              </a:rPr>
              <a:t>n</a:t>
            </a:r>
            <a:r>
              <a:rPr sz="2400" b="1" spc="-180" dirty="0">
                <a:solidFill>
                  <a:srgbClr val="1F3861"/>
                </a:solidFill>
                <a:latin typeface="Segoe UI"/>
                <a:cs typeface="Segoe UI"/>
              </a:rPr>
              <a:t> </a:t>
            </a:r>
            <a:r>
              <a:rPr lang="es-PE" sz="2400" b="1" spc="-180" dirty="0">
                <a:solidFill>
                  <a:srgbClr val="1F3861"/>
                </a:solidFill>
                <a:latin typeface="Segoe UI"/>
                <a:cs typeface="Segoe UI"/>
              </a:rPr>
              <a:t>5</a:t>
            </a:r>
            <a:endParaRPr sz="2400" dirty="0">
              <a:latin typeface="Segoe UI"/>
              <a:cs typeface="Segoe UI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078172E-C2B3-2F2E-287A-FD80FE8FC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-5499"/>
            <a:ext cx="2667000" cy="6858000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1CF48704-79BE-4A60-29FD-73EA3BB606A4}"/>
              </a:ext>
            </a:extLst>
          </p:cNvPr>
          <p:cNvSpPr/>
          <p:nvPr/>
        </p:nvSpPr>
        <p:spPr>
          <a:xfrm>
            <a:off x="2438400" y="2018964"/>
            <a:ext cx="90230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CREAR UN PAQUETE PKGPROCESO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2CED3D30-CB76-F48B-D477-C3650757063E}"/>
              </a:ext>
            </a:extLst>
          </p:cNvPr>
          <p:cNvSpPr/>
          <p:nvPr/>
        </p:nvSpPr>
        <p:spPr>
          <a:xfrm>
            <a:off x="2438400" y="2717576"/>
            <a:ext cx="90230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CREAR UNA CLASE PROCESO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0731CC90-0CF4-51B9-4ABB-CF36C17583B5}"/>
              </a:ext>
            </a:extLst>
          </p:cNvPr>
          <p:cNvSpPr/>
          <p:nvPr/>
        </p:nvSpPr>
        <p:spPr>
          <a:xfrm>
            <a:off x="2438400" y="3416188"/>
            <a:ext cx="90230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OBJETOS Y VARIABLES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DE2FC396-A168-7481-3AE9-D02A42BD90DF}"/>
              </a:ext>
            </a:extLst>
          </p:cNvPr>
          <p:cNvSpPr/>
          <p:nvPr/>
        </p:nvSpPr>
        <p:spPr>
          <a:xfrm>
            <a:off x="2438400" y="4114800"/>
            <a:ext cx="90230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METODOS DE LA CLASE PROCESO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9552EB79-E012-8859-1EF2-8B0D41C708A7}"/>
              </a:ext>
            </a:extLst>
          </p:cNvPr>
          <p:cNvSpPr/>
          <p:nvPr/>
        </p:nvSpPr>
        <p:spPr>
          <a:xfrm>
            <a:off x="1600200" y="304800"/>
            <a:ext cx="69656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CREAR UN PAQUETE PKGPROCESO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3DDA4C9-86DD-8EA9-8C1C-F0F3116E7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066800"/>
            <a:ext cx="9982200" cy="55669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96AB698-DB80-B2D3-1F1E-0D8EA1F31064}"/>
              </a:ext>
            </a:extLst>
          </p:cNvPr>
          <p:cNvSpPr txBox="1"/>
          <p:nvPr/>
        </p:nvSpPr>
        <p:spPr>
          <a:xfrm>
            <a:off x="2247900" y="2256232"/>
            <a:ext cx="39624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derecho en el paquete: PkgModelo</a:t>
            </a:r>
            <a:endParaRPr lang="es-PE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2522321-720A-05CB-885D-B2A015162625}"/>
              </a:ext>
            </a:extLst>
          </p:cNvPr>
          <p:cNvSpPr txBox="1"/>
          <p:nvPr/>
        </p:nvSpPr>
        <p:spPr>
          <a:xfrm>
            <a:off x="6019800" y="3288268"/>
            <a:ext cx="24384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la opción: New</a:t>
            </a:r>
            <a:endParaRPr lang="es-PE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3C011D9-2B45-3D68-B896-9A1C38168277}"/>
              </a:ext>
            </a:extLst>
          </p:cNvPr>
          <p:cNvSpPr txBox="1"/>
          <p:nvPr/>
        </p:nvSpPr>
        <p:spPr>
          <a:xfrm>
            <a:off x="9067800" y="3962400"/>
            <a:ext cx="18288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la opción:</a:t>
            </a:r>
          </a:p>
          <a:p>
            <a:pPr algn="ctr"/>
            <a:r>
              <a:rPr lang="es-ES" dirty="0"/>
              <a:t>Java Package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655723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F88B40A6-9464-C2B0-09BC-FC9E93596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90600"/>
            <a:ext cx="8297078" cy="571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3EF0079-C81A-4D27-EF8A-B36C8FD466A9}"/>
              </a:ext>
            </a:extLst>
          </p:cNvPr>
          <p:cNvSpPr txBox="1"/>
          <p:nvPr/>
        </p:nvSpPr>
        <p:spPr>
          <a:xfrm>
            <a:off x="6934200" y="1764268"/>
            <a:ext cx="33528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Nombre del paquete: PkgProceso</a:t>
            </a:r>
            <a:endParaRPr lang="es-PE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AD1FCE7-BB97-836D-A880-280ED8E289DB}"/>
              </a:ext>
            </a:extLst>
          </p:cNvPr>
          <p:cNvSpPr txBox="1"/>
          <p:nvPr/>
        </p:nvSpPr>
        <p:spPr>
          <a:xfrm>
            <a:off x="4876800" y="5879068"/>
            <a:ext cx="22860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el botón: Finish</a:t>
            </a:r>
            <a:endParaRPr lang="es-PE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D2E06DB-1C76-7608-09A1-BF1658956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037" y="3505200"/>
            <a:ext cx="4024563" cy="28855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386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E145E88E-D51E-5D48-D57A-F8E273549D0B}"/>
              </a:ext>
            </a:extLst>
          </p:cNvPr>
          <p:cNvSpPr/>
          <p:nvPr/>
        </p:nvSpPr>
        <p:spPr>
          <a:xfrm>
            <a:off x="2438400" y="304800"/>
            <a:ext cx="6172200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CREAR UNA CLASE PROCESO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88E93B0-EDD2-3A01-70A9-3C054A979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295" y="1066800"/>
            <a:ext cx="9644505" cy="563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8D00FC2-C02C-8309-52D4-000EF74A5A0E}"/>
              </a:ext>
            </a:extLst>
          </p:cNvPr>
          <p:cNvSpPr txBox="1"/>
          <p:nvPr/>
        </p:nvSpPr>
        <p:spPr>
          <a:xfrm>
            <a:off x="2197963" y="2514600"/>
            <a:ext cx="38862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derecho en el paquete: PkgProceso</a:t>
            </a:r>
            <a:endParaRPr lang="es-PE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60462EB-1176-804E-9619-6D43C80FA4B6}"/>
              </a:ext>
            </a:extLst>
          </p:cNvPr>
          <p:cNvSpPr txBox="1"/>
          <p:nvPr/>
        </p:nvSpPr>
        <p:spPr>
          <a:xfrm>
            <a:off x="5943600" y="3480137"/>
            <a:ext cx="24384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la opción: New</a:t>
            </a:r>
            <a:endParaRPr lang="es-PE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CF7CC90-9170-2194-C338-FA3B3BECBDC0}"/>
              </a:ext>
            </a:extLst>
          </p:cNvPr>
          <p:cNvSpPr txBox="1"/>
          <p:nvPr/>
        </p:nvSpPr>
        <p:spPr>
          <a:xfrm>
            <a:off x="8763000" y="4154269"/>
            <a:ext cx="18288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la opción:</a:t>
            </a:r>
          </a:p>
          <a:p>
            <a:pPr algn="ctr"/>
            <a:r>
              <a:rPr lang="es-ES" dirty="0"/>
              <a:t>Java Class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541712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D18BD82-BE2F-30E0-653B-1E172E7A1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955820"/>
            <a:ext cx="8458200" cy="58259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8474595-AFE9-0EAB-E551-C8FB5A2CFA2C}"/>
              </a:ext>
            </a:extLst>
          </p:cNvPr>
          <p:cNvSpPr txBox="1"/>
          <p:nvPr/>
        </p:nvSpPr>
        <p:spPr>
          <a:xfrm>
            <a:off x="6477000" y="1764268"/>
            <a:ext cx="28194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Nombre de la clase: Proceso</a:t>
            </a:r>
            <a:endParaRPr lang="es-PE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F5F736A-BCC9-A185-3042-A8AE3ACEE876}"/>
              </a:ext>
            </a:extLst>
          </p:cNvPr>
          <p:cNvSpPr txBox="1"/>
          <p:nvPr/>
        </p:nvSpPr>
        <p:spPr>
          <a:xfrm>
            <a:off x="6705600" y="5955268"/>
            <a:ext cx="22860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dirty="0"/>
              <a:t>Clic en el botón: Finish</a:t>
            </a:r>
            <a:endParaRPr lang="es-PE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88595D8-0CCE-02D3-9DBA-5318678AA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810000"/>
            <a:ext cx="3962400" cy="2971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8398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B719A144-46B6-E848-96EE-197AC536EFAF}"/>
              </a:ext>
            </a:extLst>
          </p:cNvPr>
          <p:cNvSpPr/>
          <p:nvPr/>
        </p:nvSpPr>
        <p:spPr>
          <a:xfrm>
            <a:off x="2895600" y="304800"/>
            <a:ext cx="5289224" cy="648000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rgbClr val="F79646">
                <a:satMod val="175000"/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>
              <a:buClrTx/>
            </a:pPr>
            <a:r>
              <a:rPr lang="es-ES" sz="3200" b="1" dirty="0">
                <a:solidFill>
                  <a:prstClr val="white"/>
                </a:solidFill>
                <a:latin typeface="Calibri"/>
              </a:rPr>
              <a:t>OBJETOS Y VARIABLES</a:t>
            </a:r>
            <a:endParaRPr kumimoji="0" lang="es-PE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2E67DEF-DF86-E945-B74B-A5848E034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0"/>
            <a:ext cx="11887200" cy="4572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19BD3EB-FA40-3506-C3BE-6132B14D812B}"/>
              </a:ext>
            </a:extLst>
          </p:cNvPr>
          <p:cNvSpPr txBox="1"/>
          <p:nvPr/>
        </p:nvSpPr>
        <p:spPr>
          <a:xfrm>
            <a:off x="1524000" y="5432792"/>
            <a:ext cx="9601200" cy="815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Se crea una instancia de la clase: Conexion y se asigna a la variable: objconexion.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s-ES" sz="11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La La clase Conexión, contiene métodos para establecer una conexión  y cerrar una base de datos.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365150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6169</TotalTime>
  <Words>1492</Words>
  <Application>Microsoft Office PowerPoint</Application>
  <PresentationFormat>Panorámica</PresentationFormat>
  <Paragraphs>141</Paragraphs>
  <Slides>39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5" baseType="lpstr">
      <vt:lpstr>Arial</vt:lpstr>
      <vt:lpstr>Calibri</vt:lpstr>
      <vt:lpstr>Roboto</vt:lpstr>
      <vt:lpstr>Segoe UI</vt:lpstr>
      <vt:lpstr>Wingdings</vt:lpstr>
      <vt:lpstr>Office Theme</vt:lpstr>
      <vt:lpstr>INICIO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CIERRE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Record a Presentation</dc:title>
  <dc:creator>Orians, A.J.</dc:creator>
  <cp:lastModifiedBy>christian loza</cp:lastModifiedBy>
  <cp:revision>1120</cp:revision>
  <dcterms:created xsi:type="dcterms:W3CDTF">2020-08-20T00:31:08Z</dcterms:created>
  <dcterms:modified xsi:type="dcterms:W3CDTF">2023-07-28T03:26:28Z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2020-06-05T00:00:00Z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2020-08-20T00:00:00Z</vt:filetime>
  </property>
</Properties>
</file>